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61"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1B66335-330A-4081-8B8E-7869C3B09EE8}" type="datetimeFigureOut">
              <a:rPr lang="nl-NL" smtClean="0"/>
              <a:t>14-5-2017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456789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1B66335-330A-4081-8B8E-7869C3B09EE8}" type="datetimeFigureOut">
              <a:rPr lang="nl-NL" smtClean="0"/>
              <a:t>14-5-2017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1537138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1B66335-330A-4081-8B8E-7869C3B09EE8}" type="datetimeFigureOut">
              <a:rPr lang="nl-NL" smtClean="0"/>
              <a:t>14-5-2017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149187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1B66335-330A-4081-8B8E-7869C3B09EE8}" type="datetimeFigureOut">
              <a:rPr lang="nl-NL" smtClean="0"/>
              <a:t>14-5-2017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402898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1B66335-330A-4081-8B8E-7869C3B09EE8}" type="datetimeFigureOut">
              <a:rPr lang="nl-NL" smtClean="0"/>
              <a:t>14-5-2017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124625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1B66335-330A-4081-8B8E-7869C3B09EE8}" type="datetimeFigureOut">
              <a:rPr lang="nl-NL" smtClean="0"/>
              <a:t>14-5-2017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1256904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1B66335-330A-4081-8B8E-7869C3B09EE8}" type="datetimeFigureOut">
              <a:rPr lang="nl-NL" smtClean="0"/>
              <a:t>14-5-2017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2791358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1B66335-330A-4081-8B8E-7869C3B09EE8}" type="datetimeFigureOut">
              <a:rPr lang="nl-NL" smtClean="0"/>
              <a:t>14-5-2017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1562719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1B66335-330A-4081-8B8E-7869C3B09EE8}" type="datetimeFigureOut">
              <a:rPr lang="nl-NL" smtClean="0"/>
              <a:t>14-5-2017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1492805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1B66335-330A-4081-8B8E-7869C3B09EE8}" type="datetimeFigureOut">
              <a:rPr lang="nl-NL" smtClean="0"/>
              <a:t>14-5-2017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359337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1B66335-330A-4081-8B8E-7869C3B09EE8}" type="datetimeFigureOut">
              <a:rPr lang="nl-NL" smtClean="0"/>
              <a:t>14-5-2017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FE65D58-ECC3-4990-AD3C-6A7088AA9BF5}" type="slidenum">
              <a:rPr lang="nl-NL" smtClean="0"/>
              <a:t>‹nr.›</a:t>
            </a:fld>
            <a:endParaRPr lang="nl-NL"/>
          </a:p>
        </p:txBody>
      </p:sp>
    </p:spTree>
    <p:extLst>
      <p:ext uri="{BB962C8B-B14F-4D97-AF65-F5344CB8AC3E}">
        <p14:creationId xmlns:p14="http://schemas.microsoft.com/office/powerpoint/2010/main" val="3770325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B66335-330A-4081-8B8E-7869C3B09EE8}" type="datetimeFigureOut">
              <a:rPr lang="nl-NL" smtClean="0"/>
              <a:t>14-5-2017</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65D58-ECC3-4990-AD3C-6A7088AA9BF5}" type="slidenum">
              <a:rPr lang="nl-NL" smtClean="0"/>
              <a:t>‹nr.›</a:t>
            </a:fld>
            <a:endParaRPr lang="nl-NL"/>
          </a:p>
        </p:txBody>
      </p:sp>
    </p:spTree>
    <p:extLst>
      <p:ext uri="{BB962C8B-B14F-4D97-AF65-F5344CB8AC3E}">
        <p14:creationId xmlns:p14="http://schemas.microsoft.com/office/powerpoint/2010/main" val="282602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Onderhoud</a:t>
            </a:r>
            <a:endParaRPr lang="nl-NL" dirty="0"/>
          </a:p>
        </p:txBody>
      </p:sp>
      <p:sp>
        <p:nvSpPr>
          <p:cNvPr id="3" name="Ondertitel 2"/>
          <p:cNvSpPr>
            <a:spLocks noGrp="1"/>
          </p:cNvSpPr>
          <p:nvPr>
            <p:ph type="subTitle" idx="1"/>
          </p:nvPr>
        </p:nvSpPr>
        <p:spPr/>
        <p:txBody>
          <a:bodyPr/>
          <a:lstStyle/>
          <a:p>
            <a:r>
              <a:rPr lang="nl-NL" dirty="0" smtClean="0"/>
              <a:t>Maaiers</a:t>
            </a:r>
            <a:endParaRPr lang="nl-NL" dirty="0"/>
          </a:p>
        </p:txBody>
      </p:sp>
    </p:spTree>
    <p:extLst>
      <p:ext uri="{BB962C8B-B14F-4D97-AF65-F5344CB8AC3E}">
        <p14:creationId xmlns:p14="http://schemas.microsoft.com/office/powerpoint/2010/main" val="3532264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1861" y="1"/>
            <a:ext cx="10515600" cy="798490"/>
          </a:xfrm>
        </p:spPr>
        <p:txBody>
          <a:bodyPr/>
          <a:lstStyle/>
          <a:p>
            <a:r>
              <a:rPr lang="nl-NL" sz="2800" dirty="0" smtClean="0"/>
              <a:t>Opdracht</a:t>
            </a:r>
            <a:r>
              <a:rPr lang="nl-NL" dirty="0" smtClean="0"/>
              <a:t> </a:t>
            </a:r>
            <a:r>
              <a:rPr lang="nl-NL" sz="2800" dirty="0" smtClean="0"/>
              <a:t>1</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4097121331"/>
              </p:ext>
            </p:extLst>
          </p:nvPr>
        </p:nvGraphicFramePr>
        <p:xfrm>
          <a:off x="103030" y="798489"/>
          <a:ext cx="11964473" cy="5764585"/>
        </p:xfrm>
        <a:graphic>
          <a:graphicData uri="http://schemas.openxmlformats.org/drawingml/2006/table">
            <a:tbl>
              <a:tblPr firstRow="1" firstCol="1" bandRow="1"/>
              <a:tblGrid>
                <a:gridCol w="1532587"/>
                <a:gridCol w="2678806"/>
                <a:gridCol w="2756078"/>
                <a:gridCol w="4997002"/>
              </a:tblGrid>
              <a:tr h="501990">
                <a:tc>
                  <a:txBody>
                    <a:bodyPr/>
                    <a:lstStyle/>
                    <a:p>
                      <a:pPr>
                        <a:spcAft>
                          <a:spcPts val="0"/>
                        </a:spcAft>
                      </a:pPr>
                      <a:r>
                        <a:rPr lang="nl-NL" sz="1400" b="1" dirty="0">
                          <a:effectLst/>
                          <a:latin typeface="Arial" panose="020B0604020202020204" pitchFamily="34" charset="0"/>
                          <a:ea typeface="Calibri" panose="020F0502020204030204" pitchFamily="34" charset="0"/>
                          <a:cs typeface="Times New Roman" panose="02020603050405020304" pitchFamily="18" charset="0"/>
                        </a:rPr>
                        <a:t>Naam van het onderdeel</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b="1" dirty="0">
                          <a:effectLst/>
                          <a:latin typeface="Arial" panose="020B0604020202020204" pitchFamily="34" charset="0"/>
                          <a:ea typeface="Calibri" panose="020F0502020204030204" pitchFamily="34" charset="0"/>
                          <a:cs typeface="Times New Roman" panose="02020603050405020304" pitchFamily="18" charset="0"/>
                        </a:rPr>
                        <a:t>Plaats van het onderdeel</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b="1" dirty="0">
                          <a:effectLst/>
                          <a:latin typeface="Arial" panose="020B0604020202020204" pitchFamily="34" charset="0"/>
                          <a:ea typeface="Calibri" panose="020F0502020204030204" pitchFamily="34" charset="0"/>
                          <a:cs typeface="Times New Roman" panose="02020603050405020304" pitchFamily="18" charset="0"/>
                        </a:rPr>
                        <a:t>Wat doet dit onderdeel (functie)</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b="1">
                          <a:effectLst/>
                          <a:latin typeface="Arial" panose="020B0604020202020204" pitchFamily="34" charset="0"/>
                          <a:ea typeface="Calibri" panose="020F0502020204030204" pitchFamily="34" charset="0"/>
                          <a:cs typeface="Times New Roman" panose="02020603050405020304" pitchFamily="18" charset="0"/>
                        </a:rPr>
                        <a:t>Geef aan wat volgens de handleiding de vervang criteria zijn</a:t>
                      </a:r>
                      <a:endParaRPr lang="nl-NL" sz="1400">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995">
                <a:tc>
                  <a:txBody>
                    <a:bodyPr/>
                    <a:lstStyle/>
                    <a:p>
                      <a:pPr>
                        <a:spcAft>
                          <a:spcPts val="0"/>
                        </a:spcAft>
                      </a:pPr>
                      <a:r>
                        <a:rPr lang="nl-NL" sz="1400" b="1" i="1" u="sng">
                          <a:effectLst/>
                          <a:latin typeface="Arial" panose="020B0604020202020204" pitchFamily="34" charset="0"/>
                          <a:ea typeface="Calibri" panose="020F0502020204030204" pitchFamily="34" charset="0"/>
                          <a:cs typeface="Times New Roman" panose="02020603050405020304" pitchFamily="18" charset="0"/>
                        </a:rPr>
                        <a:t>Deutz-Fahr</a:t>
                      </a:r>
                      <a:endParaRPr lang="nl-NL" sz="1400" b="1">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b="1" i="1" u="sng">
                          <a:effectLst/>
                          <a:latin typeface="Arial" panose="020B0604020202020204" pitchFamily="34" charset="0"/>
                          <a:ea typeface="Calibri" panose="020F0502020204030204" pitchFamily="34" charset="0"/>
                          <a:cs typeface="Times New Roman" panose="02020603050405020304" pitchFamily="18" charset="0"/>
                        </a:rPr>
                        <a:t>Deutz-Fahr</a:t>
                      </a:r>
                      <a:endParaRPr lang="nl-NL" sz="1400" b="1">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b="1" i="1" u="sng" dirty="0" err="1">
                          <a:effectLst/>
                          <a:latin typeface="Arial" panose="020B0604020202020204" pitchFamily="34" charset="0"/>
                          <a:ea typeface="Calibri" panose="020F0502020204030204" pitchFamily="34" charset="0"/>
                          <a:cs typeface="Times New Roman" panose="02020603050405020304" pitchFamily="18" charset="0"/>
                        </a:rPr>
                        <a:t>Deutz-Fahr</a:t>
                      </a:r>
                      <a:endParaRPr lang="nl-NL"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b="1" i="1" u="sng" dirty="0" err="1">
                          <a:effectLst/>
                          <a:latin typeface="Arial" panose="020B0604020202020204" pitchFamily="34" charset="0"/>
                          <a:ea typeface="Calibri" panose="020F0502020204030204" pitchFamily="34" charset="0"/>
                          <a:cs typeface="Times New Roman" panose="02020603050405020304" pitchFamily="18" charset="0"/>
                        </a:rPr>
                        <a:t>Deutz-Fahr</a:t>
                      </a:r>
                      <a:endParaRPr lang="nl-NL"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995">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Doek</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Ombouw</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Rond vliegende delen vangen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Bij gaten of scheuren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90">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Messen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Aan de mesbout onder de trommel</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dirty="0">
                          <a:effectLst/>
                          <a:latin typeface="Arial" panose="020B0604020202020204" pitchFamily="34" charset="0"/>
                          <a:ea typeface="Calibri" panose="020F0502020204030204" pitchFamily="34" charset="0"/>
                          <a:cs typeface="Times New Roman" panose="02020603050405020304" pitchFamily="18" charset="0"/>
                        </a:rPr>
                        <a:t>Gewas snijden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Als de messen versleten zijn. Zichtbaar aan slecht maairesultaat</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90">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Mespen / meshouder</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Verbinding tussen trommel en mes</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Laat de messen scharnieren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Minimale diameter mespen is 7mm, als punt meshouder is afgesleten tot aan de mespen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844">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Steunschotels</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Onder de trommel</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Begeleid de maaier over de zode</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Bij grove beschadiging zoals gaten scheuren etc.</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90">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Ontgrendeltouw</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Van Trekker naar vergrendelpal</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Maakt ontgrendelen vanuit de tractor mogelijk</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Door gesleten en te kort geworden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995">
                <a:tc>
                  <a:txBody>
                    <a:bodyPr/>
                    <a:lstStyle/>
                    <a:p>
                      <a:pPr>
                        <a:spcAft>
                          <a:spcPts val="0"/>
                        </a:spcAft>
                      </a:pPr>
                      <a:r>
                        <a:rPr lang="nl-NL" sz="1400" b="1" i="1" u="sng">
                          <a:effectLst/>
                          <a:latin typeface="Arial" panose="020B0604020202020204" pitchFamily="34" charset="0"/>
                          <a:ea typeface="Calibri" panose="020F0502020204030204" pitchFamily="34" charset="0"/>
                          <a:cs typeface="Times New Roman" panose="02020603050405020304" pitchFamily="18" charset="0"/>
                        </a:rPr>
                        <a:t>Kuhn</a:t>
                      </a:r>
                      <a:endParaRPr lang="nl-NL" sz="1400" b="1">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b="1" i="1" u="sng">
                          <a:effectLst/>
                          <a:latin typeface="Arial" panose="020B0604020202020204" pitchFamily="34" charset="0"/>
                          <a:ea typeface="Calibri" panose="020F0502020204030204" pitchFamily="34" charset="0"/>
                          <a:cs typeface="Times New Roman" panose="02020603050405020304" pitchFamily="18" charset="0"/>
                        </a:rPr>
                        <a:t>Kuhn</a:t>
                      </a:r>
                      <a:endParaRPr lang="nl-NL" sz="1400" b="1">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b="1" i="1" u="sng">
                          <a:effectLst/>
                          <a:latin typeface="Arial" panose="020B0604020202020204" pitchFamily="34" charset="0"/>
                          <a:ea typeface="Calibri" panose="020F0502020204030204" pitchFamily="34" charset="0"/>
                          <a:cs typeface="Times New Roman" panose="02020603050405020304" pitchFamily="18" charset="0"/>
                        </a:rPr>
                        <a:t>Kuhn</a:t>
                      </a:r>
                      <a:endParaRPr lang="nl-NL" sz="1400" b="1">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b="1" i="1" u="sng" dirty="0">
                          <a:effectLst/>
                          <a:latin typeface="Arial" panose="020B0604020202020204" pitchFamily="34" charset="0"/>
                          <a:ea typeface="Calibri" panose="020F0502020204030204" pitchFamily="34" charset="0"/>
                          <a:cs typeface="Times New Roman" panose="02020603050405020304" pitchFamily="18" charset="0"/>
                        </a:rPr>
                        <a:t>Kuhn</a:t>
                      </a:r>
                      <a:endParaRPr lang="nl-NL" sz="1400" b="1" dirty="0">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8001">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V-snaar</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Achterop de machine tussen de haakse overbrengingen van aftakas en maaibalk</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Aandrijven en extra beveiliging</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Zodra de V-snaren onder in de groeven op de poelies gaan lopen.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1990">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Ontgrendeltouw</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Tussen tractor en vergrendelpal</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Ontgrendelen mogelijk maken vanuit tractor</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Doorgesleten of te kort</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995">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Beschermdoek</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ombouw</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Vliegende delen vangen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Bij gaten en scheuren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1353">
                <a:tc>
                  <a:txBody>
                    <a:bodyPr/>
                    <a:lstStyle/>
                    <a:p>
                      <a:pPr>
                        <a:spcAft>
                          <a:spcPts val="0"/>
                        </a:spcAft>
                      </a:pPr>
                      <a:r>
                        <a:rPr lang="nl-NL" sz="1400" dirty="0">
                          <a:effectLst/>
                          <a:latin typeface="Arial" panose="020B0604020202020204" pitchFamily="34" charset="0"/>
                          <a:ea typeface="Calibri" panose="020F0502020204030204" pitchFamily="34" charset="0"/>
                          <a:cs typeface="Times New Roman" panose="02020603050405020304" pitchFamily="18" charset="0"/>
                        </a:rPr>
                        <a:t>Messen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dirty="0">
                          <a:effectLst/>
                          <a:latin typeface="Arial" panose="020B0604020202020204" pitchFamily="34" charset="0"/>
                          <a:ea typeface="Calibri" panose="020F0502020204030204" pitchFamily="34" charset="0"/>
                          <a:cs typeface="Times New Roman" panose="02020603050405020304" pitchFamily="18" charset="0"/>
                        </a:rPr>
                        <a:t>Aan de </a:t>
                      </a:r>
                      <a:r>
                        <a:rPr lang="nl-NL" sz="1400" dirty="0" err="1">
                          <a:effectLst/>
                          <a:latin typeface="Arial" panose="020B0604020202020204" pitchFamily="34" charset="0"/>
                          <a:ea typeface="Calibri" panose="020F0502020204030204" pitchFamily="34" charset="0"/>
                          <a:cs typeface="Times New Roman" panose="02020603050405020304" pitchFamily="18" charset="0"/>
                        </a:rPr>
                        <a:t>mesbouten</a:t>
                      </a:r>
                      <a:endParaRPr lang="nl-NL" sz="1400" dirty="0">
                        <a:effectLst/>
                        <a:latin typeface="Arial" panose="020B0604020202020204" pitchFamily="34" charset="0"/>
                        <a:ea typeface="Calibri" panose="020F0502020204030204" pitchFamily="34" charset="0"/>
                        <a:cs typeface="Times New Roman" panose="02020603050405020304" pitchFamily="18" charset="0"/>
                      </a:endParaRP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dirty="0">
                          <a:effectLst/>
                          <a:latin typeface="Arial" panose="020B0604020202020204" pitchFamily="34" charset="0"/>
                          <a:ea typeface="Calibri" panose="020F0502020204030204" pitchFamily="34" charset="0"/>
                          <a:cs typeface="Times New Roman" panose="02020603050405020304" pitchFamily="18" charset="0"/>
                        </a:rPr>
                        <a:t>Gras snijden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dirty="0">
                          <a:effectLst/>
                          <a:latin typeface="Arial" panose="020B0604020202020204" pitchFamily="34" charset="0"/>
                          <a:ea typeface="Calibri" panose="020F0502020204030204" pitchFamily="34" charset="0"/>
                          <a:cs typeface="Times New Roman" panose="02020603050405020304" pitchFamily="18" charset="0"/>
                        </a:rPr>
                        <a:t>Lengte van hart bout tot punt mes min. 65mm. breedte van punt (10mm vanaf de schijf) moet min. 34mm zijn. Afstand rand </a:t>
                      </a:r>
                      <a:r>
                        <a:rPr lang="nl-NL" sz="1400" dirty="0" err="1">
                          <a:effectLst/>
                          <a:latin typeface="Arial" panose="020B0604020202020204" pitchFamily="34" charset="0"/>
                          <a:ea typeface="Calibri" panose="020F0502020204030204" pitchFamily="34" charset="0"/>
                          <a:cs typeface="Times New Roman" panose="02020603050405020304" pitchFamily="18" charset="0"/>
                        </a:rPr>
                        <a:t>boutgat</a:t>
                      </a:r>
                      <a:r>
                        <a:rPr lang="nl-NL" sz="1400" dirty="0">
                          <a:effectLst/>
                          <a:latin typeface="Arial" panose="020B0604020202020204" pitchFamily="34" charset="0"/>
                          <a:ea typeface="Calibri" panose="020F0502020204030204" pitchFamily="34" charset="0"/>
                          <a:cs typeface="Times New Roman" panose="02020603050405020304" pitchFamily="18" charset="0"/>
                        </a:rPr>
                        <a:t> tot kop kant mes min. 9mm.</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462">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Mesbout</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Tussen schijf en mes</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Laat mes scharnieren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Minimaal 15 mm doorsnede bout. Dikte moer min. 5mm.</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995">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glijsloffen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Onder de machine</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a:effectLst/>
                          <a:latin typeface="Arial" panose="020B0604020202020204" pitchFamily="34" charset="0"/>
                          <a:ea typeface="Calibri" panose="020F0502020204030204" pitchFamily="34" charset="0"/>
                          <a:cs typeface="Times New Roman" panose="02020603050405020304" pitchFamily="18" charset="0"/>
                        </a:rPr>
                        <a:t>Maaibalk over bodem begeleiden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400" dirty="0">
                          <a:effectLst/>
                          <a:latin typeface="Arial" panose="020B0604020202020204" pitchFamily="34" charset="0"/>
                          <a:ea typeface="Calibri" panose="020F0502020204030204" pitchFamily="34" charset="0"/>
                          <a:cs typeface="Times New Roman" panose="02020603050405020304" pitchFamily="18" charset="0"/>
                        </a:rPr>
                        <a:t>doorgesleten</a:t>
                      </a:r>
                    </a:p>
                  </a:txBody>
                  <a:tcPr marL="27513" marR="275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28347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909883"/>
          </a:xfrm>
        </p:spPr>
        <p:txBody>
          <a:bodyPr>
            <a:normAutofit/>
          </a:bodyPr>
          <a:lstStyle/>
          <a:p>
            <a:r>
              <a:rPr lang="nl-NL" sz="2800" dirty="0" smtClean="0"/>
              <a:t>Opdracht 2</a:t>
            </a:r>
            <a:endParaRPr lang="nl-NL" sz="2800" dirty="0"/>
          </a:p>
        </p:txBody>
      </p:sp>
      <p:sp>
        <p:nvSpPr>
          <p:cNvPr id="3" name="Tijdelijke aanduiding voor inhoud 2"/>
          <p:cNvSpPr>
            <a:spLocks noGrp="1"/>
          </p:cNvSpPr>
          <p:nvPr>
            <p:ph idx="1"/>
          </p:nvPr>
        </p:nvSpPr>
        <p:spPr>
          <a:xfrm>
            <a:off x="296213" y="1133342"/>
            <a:ext cx="11513713" cy="5537914"/>
          </a:xfrm>
        </p:spPr>
        <p:txBody>
          <a:bodyPr>
            <a:noAutofit/>
          </a:bodyPr>
          <a:lstStyle/>
          <a:p>
            <a:pPr marL="0" indent="0">
              <a:buNone/>
            </a:pPr>
            <a:r>
              <a:rPr lang="nl-NL" sz="2000" dirty="0" smtClean="0">
                <a:latin typeface="Arial" panose="020B0604020202020204" pitchFamily="34" charset="0"/>
                <a:cs typeface="Arial" panose="020B0604020202020204" pitchFamily="34" charset="0"/>
              </a:rPr>
              <a:t>Vanaf de </a:t>
            </a:r>
            <a:r>
              <a:rPr lang="nl-NL" sz="2000" dirty="0" err="1" smtClean="0">
                <a:latin typeface="Arial" panose="020B0604020202020204" pitchFamily="34" charset="0"/>
                <a:cs typeface="Arial" panose="020B0604020202020204" pitchFamily="34" charset="0"/>
              </a:rPr>
              <a:t>tussenas</a:t>
            </a:r>
            <a:r>
              <a:rPr lang="nl-NL" sz="2000" dirty="0" smtClean="0">
                <a:latin typeface="Arial" panose="020B0604020202020204" pitchFamily="34" charset="0"/>
                <a:cs typeface="Arial" panose="020B0604020202020204" pitchFamily="34" charset="0"/>
              </a:rPr>
              <a:t> 1 wordt as 2 aangedreven, die via de vrijwielkoppeling 3 V-riemschijf 4 aandrijft. Koppeling 3 dient ervoor om de machine gelegenheid te geven door te kunnen draaien wanneer de </a:t>
            </a:r>
            <a:r>
              <a:rPr lang="nl-NL" sz="2000" dirty="0" err="1" smtClean="0">
                <a:latin typeface="Arial" panose="020B0604020202020204" pitchFamily="34" charset="0"/>
                <a:cs typeface="Arial" panose="020B0604020202020204" pitchFamily="34" charset="0"/>
              </a:rPr>
              <a:t>aftakas</a:t>
            </a:r>
            <a:r>
              <a:rPr lang="nl-NL" sz="2000" dirty="0" smtClean="0">
                <a:latin typeface="Arial" panose="020B0604020202020204" pitchFamily="34" charset="0"/>
                <a:cs typeface="Arial" panose="020B0604020202020204" pitchFamily="34" charset="0"/>
              </a:rPr>
              <a:t> stopt. V-snaren 5 drijven poelie 6, as 7 en conische tandwielen 8 aan. Daardoor gaan as 9, conische tandwielen 10 en verticale assen 11 draaien. Deze assen zijn verbonden aan de trommels 12, die de maai borden 13 en de </a:t>
            </a:r>
            <a:r>
              <a:rPr lang="nl-NL" sz="2000" dirty="0" err="1" smtClean="0">
                <a:latin typeface="Arial" panose="020B0604020202020204" pitchFamily="34" charset="0"/>
                <a:cs typeface="Arial" panose="020B0604020202020204" pitchFamily="34" charset="0"/>
              </a:rPr>
              <a:t>meshouders</a:t>
            </a:r>
            <a:r>
              <a:rPr lang="nl-NL" sz="2000" dirty="0" smtClean="0">
                <a:latin typeface="Arial" panose="020B0604020202020204" pitchFamily="34" charset="0"/>
                <a:cs typeface="Arial" panose="020B0604020202020204" pitchFamily="34" charset="0"/>
              </a:rPr>
              <a:t> 14 ronddraaien </a:t>
            </a:r>
            <a:r>
              <a:rPr lang="nl-NL" sz="2000" dirty="0" err="1" smtClean="0">
                <a:latin typeface="Arial" panose="020B0604020202020204" pitchFamily="34" charset="0"/>
                <a:cs typeface="Arial" panose="020B0604020202020204" pitchFamily="34" charset="0"/>
              </a:rPr>
              <a:t>kunnen.Aan</a:t>
            </a:r>
            <a:r>
              <a:rPr lang="nl-NL" sz="2000" dirty="0" smtClean="0">
                <a:latin typeface="Arial" panose="020B0604020202020204" pitchFamily="34" charset="0"/>
                <a:cs typeface="Arial" panose="020B0604020202020204" pitchFamily="34" charset="0"/>
              </a:rPr>
              <a:t> </a:t>
            </a:r>
            <a:r>
              <a:rPr lang="nl-NL" sz="2000" dirty="0" err="1" smtClean="0">
                <a:latin typeface="Arial" panose="020B0604020202020204" pitchFamily="34" charset="0"/>
                <a:cs typeface="Arial" panose="020B0604020202020204" pitchFamily="34" charset="0"/>
              </a:rPr>
              <a:t>meshouder</a:t>
            </a:r>
            <a:r>
              <a:rPr lang="nl-NL" sz="2000" dirty="0" smtClean="0">
                <a:latin typeface="Arial" panose="020B0604020202020204" pitchFamily="34" charset="0"/>
                <a:cs typeface="Arial" panose="020B0604020202020204" pitchFamily="34" charset="0"/>
              </a:rPr>
              <a:t> 14 is een pen geklonken met ronde kop, waaromheen de mesjes 15 kunnen scharnieren. Door de </a:t>
            </a:r>
            <a:r>
              <a:rPr lang="nl-NL" sz="2000" dirty="0" err="1" smtClean="0">
                <a:latin typeface="Arial" panose="020B0604020202020204" pitchFamily="34" charset="0"/>
                <a:cs typeface="Arial" panose="020B0604020202020204" pitchFamily="34" charset="0"/>
              </a:rPr>
              <a:t>meshouder</a:t>
            </a:r>
            <a:r>
              <a:rPr lang="nl-NL" sz="2000" dirty="0" smtClean="0">
                <a:latin typeface="Arial" panose="020B0604020202020204" pitchFamily="34" charset="0"/>
                <a:cs typeface="Arial" panose="020B0604020202020204" pitchFamily="34" charset="0"/>
              </a:rPr>
              <a:t> met een speciale hefboom omlaag te drukken veert deze zover mee dat een mesje over de kop geschoven kan worden. Door loslaten veert deze kop omhoog tegen het maai bord waardoor het mes opgesloten zit.</a:t>
            </a:r>
          </a:p>
          <a:p>
            <a:pPr marL="0" indent="0">
              <a:buNone/>
            </a:pPr>
            <a:endParaRPr lang="nl-NL" sz="2000" dirty="0" smtClean="0">
              <a:latin typeface="Arial" panose="020B0604020202020204" pitchFamily="34" charset="0"/>
              <a:cs typeface="Arial" panose="020B0604020202020204" pitchFamily="34" charset="0"/>
            </a:endParaRPr>
          </a:p>
          <a:p>
            <a:pPr marL="0" indent="0">
              <a:buNone/>
            </a:pPr>
            <a:r>
              <a:rPr lang="nl-NL" sz="2000" dirty="0" smtClean="0">
                <a:latin typeface="Arial" panose="020B0604020202020204" pitchFamily="34" charset="0"/>
                <a:cs typeface="Arial" panose="020B0604020202020204" pitchFamily="34" charset="0"/>
              </a:rPr>
              <a:t>De trommel steunt op een los om as 11 draaibare schotel 16 die op de grond rust. Door de afstand tussen schotel en mesje wordt de maaidiepte of stoppellengte bepaald. Soms worden verwisselbare schotels of vulringen toegepast. Ook traploos instelbare schotels komen voor. Deze laatste oplossing verdient uiteraard de voorkeur. Frame 17 dat de maaitrommels bevat scharniert om as 7 aan frame 18 dat weer aan het </a:t>
            </a:r>
            <a:r>
              <a:rPr lang="nl-NL" sz="2000" dirty="0" err="1" smtClean="0">
                <a:latin typeface="Arial" panose="020B0604020202020204" pitchFamily="34" charset="0"/>
                <a:cs typeface="Arial" panose="020B0604020202020204" pitchFamily="34" charset="0"/>
              </a:rPr>
              <a:t>driepuntsraam</a:t>
            </a:r>
            <a:r>
              <a:rPr lang="nl-NL" sz="2000" dirty="0" smtClean="0">
                <a:latin typeface="Arial" panose="020B0604020202020204" pitchFamily="34" charset="0"/>
                <a:cs typeface="Arial" panose="020B0604020202020204" pitchFamily="34" charset="0"/>
              </a:rPr>
              <a:t> 19 is bevestigd. Bij het raken van een obstakel kan de hele machine achteruit scharnieren om draaipunt 20. Frame 18 wordt vastgehouden door haak 21 die geholpen door veer 22 pen 23 vasthoudt. Bij een botsing met een steen of in te zwaar gewas alsook op transport laat haak 20 los en zwaait de hele machine achteruit.</a:t>
            </a:r>
          </a:p>
          <a:p>
            <a:pPr marL="0" indent="0">
              <a:buNone/>
            </a:pPr>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7407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a:blip r:embed="rId2"/>
          <a:stretch>
            <a:fillRect/>
          </a:stretch>
        </p:blipFill>
        <p:spPr>
          <a:xfrm>
            <a:off x="5296826" y="0"/>
            <a:ext cx="6895174" cy="3273836"/>
          </a:xfrm>
          <a:prstGeom prst="rect">
            <a:avLst/>
          </a:prstGeom>
        </p:spPr>
      </p:pic>
      <p:sp>
        <p:nvSpPr>
          <p:cNvPr id="2" name="Titel 1"/>
          <p:cNvSpPr>
            <a:spLocks noGrp="1"/>
          </p:cNvSpPr>
          <p:nvPr>
            <p:ph type="title"/>
          </p:nvPr>
        </p:nvSpPr>
        <p:spPr/>
        <p:txBody>
          <a:bodyPr>
            <a:normAutofit/>
          </a:bodyPr>
          <a:lstStyle/>
          <a:p>
            <a:r>
              <a:rPr lang="nl-NL" sz="2800" dirty="0" smtClean="0"/>
              <a:t>Opdracht 3</a:t>
            </a:r>
            <a:endParaRPr lang="nl-NL" sz="2800" dirty="0"/>
          </a:p>
        </p:txBody>
      </p:sp>
      <p:sp>
        <p:nvSpPr>
          <p:cNvPr id="3" name="Tijdelijke aanduiding voor inhoud 2"/>
          <p:cNvSpPr>
            <a:spLocks noGrp="1"/>
          </p:cNvSpPr>
          <p:nvPr>
            <p:ph idx="1"/>
          </p:nvPr>
        </p:nvSpPr>
        <p:spPr>
          <a:xfrm>
            <a:off x="838200" y="3123127"/>
            <a:ext cx="10515600" cy="3734873"/>
          </a:xfrm>
        </p:spPr>
        <p:txBody>
          <a:bodyPr>
            <a:normAutofit/>
          </a:bodyPr>
          <a:lstStyle/>
          <a:p>
            <a:pPr marL="0" indent="0">
              <a:buNone/>
            </a:pPr>
            <a:r>
              <a:rPr lang="nl-NL" sz="2000" dirty="0" smtClean="0">
                <a:latin typeface="Arial" panose="020B0604020202020204" pitchFamily="34" charset="0"/>
                <a:cs typeface="Arial" panose="020B0604020202020204" pitchFamily="34" charset="0"/>
              </a:rPr>
              <a:t>Beschrijf in je eigen woorden welke onderdelen je in de aandrijflijn van de frontmaaier ziet. Begin bij de motor.</a:t>
            </a:r>
          </a:p>
          <a:p>
            <a:pPr marL="0" indent="0">
              <a:buNone/>
            </a:pPr>
            <a:r>
              <a:rPr lang="nl-NL" sz="2000" i="1" u="sng" dirty="0" smtClean="0">
                <a:latin typeface="Arial" panose="020B0604020202020204" pitchFamily="34" charset="0"/>
                <a:cs typeface="Arial" panose="020B0604020202020204" pitchFamily="34" charset="0"/>
              </a:rPr>
              <a:t>Motor – tandwielkast met lamellen koppeling – cardanas – vrijloop koppeling – Haakse overbrenging – tussen as – Haakse overbrenging – tandwielkast naar </a:t>
            </a:r>
            <a:r>
              <a:rPr lang="nl-NL" sz="2000" i="1" u="sng" dirty="0" err="1" smtClean="0">
                <a:latin typeface="Arial" panose="020B0604020202020204" pitchFamily="34" charset="0"/>
                <a:cs typeface="Arial" panose="020B0604020202020204" pitchFamily="34" charset="0"/>
              </a:rPr>
              <a:t>kneuzer</a:t>
            </a:r>
            <a:r>
              <a:rPr lang="nl-NL" sz="2000" i="1" u="sng" dirty="0" smtClean="0">
                <a:latin typeface="Arial" panose="020B0604020202020204" pitchFamily="34" charset="0"/>
                <a:cs typeface="Arial" panose="020B0604020202020204" pitchFamily="34" charset="0"/>
              </a:rPr>
              <a:t> met versnellingen en naar maaibalk - maaibalk</a:t>
            </a:r>
          </a:p>
          <a:p>
            <a:pPr marL="0" indent="0">
              <a:buNone/>
            </a:pPr>
            <a:r>
              <a:rPr lang="nl-NL" sz="2000" dirty="0" smtClean="0">
                <a:latin typeface="Arial" panose="020B0604020202020204" pitchFamily="34" charset="0"/>
                <a:cs typeface="Arial" panose="020B0604020202020204" pitchFamily="34" charset="0"/>
              </a:rPr>
              <a:t>Beschrijf in je eigen woorden welke onderdelen je in de aandrijflijn van de zijmaaier ziet neem daarbij ook de </a:t>
            </a:r>
            <a:r>
              <a:rPr lang="nl-NL" sz="2000" dirty="0" err="1" smtClean="0">
                <a:latin typeface="Arial" panose="020B0604020202020204" pitchFamily="34" charset="0"/>
                <a:cs typeface="Arial" panose="020B0604020202020204" pitchFamily="34" charset="0"/>
              </a:rPr>
              <a:t>kneuzer</a:t>
            </a:r>
            <a:r>
              <a:rPr lang="nl-NL" sz="2000" dirty="0" smtClean="0">
                <a:latin typeface="Arial" panose="020B0604020202020204" pitchFamily="34" charset="0"/>
                <a:cs typeface="Arial" panose="020B0604020202020204" pitchFamily="34" charset="0"/>
              </a:rPr>
              <a:t> en de kantvijzel mee. Begin met het benoemen van de onderdelen bij de motor.</a:t>
            </a:r>
          </a:p>
          <a:p>
            <a:pPr marL="0" indent="0">
              <a:buNone/>
            </a:pPr>
            <a:r>
              <a:rPr lang="nl-NL" sz="2000" i="1" u="sng" dirty="0" smtClean="0">
                <a:latin typeface="Arial" panose="020B0604020202020204" pitchFamily="34" charset="0"/>
                <a:cs typeface="Arial" panose="020B0604020202020204" pitchFamily="34" charset="0"/>
              </a:rPr>
              <a:t>Motor – tandwielkast met lamellen koppeling – Poelie voor </a:t>
            </a:r>
            <a:r>
              <a:rPr lang="nl-NL" sz="2000" i="1" u="sng" dirty="0" err="1" smtClean="0">
                <a:latin typeface="Arial" panose="020B0604020202020204" pitchFamily="34" charset="0"/>
                <a:cs typeface="Arial" panose="020B0604020202020204" pitchFamily="34" charset="0"/>
              </a:rPr>
              <a:t>multiriem</a:t>
            </a:r>
            <a:r>
              <a:rPr lang="nl-NL" sz="2000" i="1" u="sng" dirty="0" smtClean="0">
                <a:latin typeface="Arial" panose="020B0604020202020204" pitchFamily="34" charset="0"/>
                <a:cs typeface="Arial" panose="020B0604020202020204" pitchFamily="34" charset="0"/>
              </a:rPr>
              <a:t> – eerste Multiriem – Tussen as – tweede </a:t>
            </a:r>
            <a:r>
              <a:rPr lang="nl-NL" sz="2000" i="1" u="sng" dirty="0" err="1" smtClean="0">
                <a:latin typeface="Arial" panose="020B0604020202020204" pitchFamily="34" charset="0"/>
                <a:cs typeface="Arial" panose="020B0604020202020204" pitchFamily="34" charset="0"/>
              </a:rPr>
              <a:t>multiriem</a:t>
            </a:r>
            <a:r>
              <a:rPr lang="nl-NL" sz="2000" i="1" u="sng" dirty="0" smtClean="0">
                <a:latin typeface="Arial" panose="020B0604020202020204" pitchFamily="34" charset="0"/>
                <a:cs typeface="Arial" panose="020B0604020202020204" pitchFamily="34" charset="0"/>
              </a:rPr>
              <a:t> – Vrijloopkoppeling – Tandwielkast met transmissie voor </a:t>
            </a:r>
            <a:r>
              <a:rPr lang="nl-NL" sz="2000" i="1" u="sng" dirty="0" err="1" smtClean="0">
                <a:latin typeface="Arial" panose="020B0604020202020204" pitchFamily="34" charset="0"/>
                <a:cs typeface="Arial" panose="020B0604020202020204" pitchFamily="34" charset="0"/>
              </a:rPr>
              <a:t>kneuzer</a:t>
            </a:r>
            <a:r>
              <a:rPr lang="nl-NL" sz="2000" i="1" u="sng" dirty="0" smtClean="0">
                <a:latin typeface="Arial" panose="020B0604020202020204" pitchFamily="34" charset="0"/>
                <a:cs typeface="Arial" panose="020B0604020202020204" pitchFamily="34" charset="0"/>
              </a:rPr>
              <a:t> en maaibalk – </a:t>
            </a:r>
            <a:r>
              <a:rPr lang="nl-NL" sz="2000" i="1" u="sng" dirty="0" err="1" smtClean="0">
                <a:latin typeface="Arial" panose="020B0604020202020204" pitchFamily="34" charset="0"/>
                <a:cs typeface="Arial" panose="020B0604020202020204" pitchFamily="34" charset="0"/>
              </a:rPr>
              <a:t>kneuzeras</a:t>
            </a:r>
            <a:r>
              <a:rPr lang="nl-NL" sz="2000" i="1" u="sng" dirty="0" smtClean="0">
                <a:latin typeface="Arial" panose="020B0604020202020204" pitchFamily="34" charset="0"/>
                <a:cs typeface="Arial" panose="020B0604020202020204" pitchFamily="34" charset="0"/>
              </a:rPr>
              <a:t> – V-snaren – kantvijzel </a:t>
            </a:r>
          </a:p>
          <a:p>
            <a:pPr marL="0" indent="0">
              <a:buNone/>
            </a:pPr>
            <a:endParaRPr lang="nl-NL"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5695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2800" dirty="0" smtClean="0"/>
              <a:t>Opdracht 4</a:t>
            </a:r>
            <a:endParaRPr lang="nl-NL" sz="2800"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848727768"/>
              </p:ext>
            </p:extLst>
          </p:nvPr>
        </p:nvGraphicFramePr>
        <p:xfrm>
          <a:off x="1933575" y="1690688"/>
          <a:ext cx="8324850" cy="4734213"/>
        </p:xfrm>
        <a:graphic>
          <a:graphicData uri="http://schemas.openxmlformats.org/drawingml/2006/table">
            <a:tbl>
              <a:tblPr firstRow="1" firstCol="1" bandRow="1"/>
              <a:tblGrid>
                <a:gridCol w="2469878"/>
                <a:gridCol w="5854972"/>
              </a:tblGrid>
              <a:tr h="791337">
                <a:tc>
                  <a:txBody>
                    <a:bodyPr/>
                    <a:lstStyle/>
                    <a:p>
                      <a:pPr>
                        <a:lnSpc>
                          <a:spcPct val="200000"/>
                        </a:lnSpc>
                        <a:spcAft>
                          <a:spcPts val="0"/>
                        </a:spcAft>
                      </a:pPr>
                      <a:r>
                        <a:rPr lang="nl-NL" sz="2000" b="1" i="1" u="sng" dirty="0">
                          <a:effectLst/>
                          <a:latin typeface="Arial" panose="020B0604020202020204" pitchFamily="34" charset="0"/>
                          <a:ea typeface="Calibri" panose="020F0502020204030204" pitchFamily="34" charset="0"/>
                          <a:cs typeface="Times New Roman" panose="02020603050405020304" pitchFamily="18" charset="0"/>
                        </a:rPr>
                        <a:t>Beveiliging</a:t>
                      </a:r>
                      <a:endParaRPr lang="nl-NL"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200000"/>
                        </a:lnSpc>
                        <a:spcAft>
                          <a:spcPts val="0"/>
                        </a:spcAft>
                      </a:pPr>
                      <a:r>
                        <a:rPr lang="nl-NL" sz="2000" b="1" i="1" u="sng">
                          <a:effectLst/>
                          <a:latin typeface="Arial" panose="020B0604020202020204" pitchFamily="34" charset="0"/>
                          <a:ea typeface="Calibri" panose="020F0502020204030204" pitchFamily="34" charset="0"/>
                          <a:cs typeface="Times New Roman" panose="02020603050405020304" pitchFamily="18" charset="0"/>
                        </a:rPr>
                        <a:t>instelling</a:t>
                      </a:r>
                      <a:endParaRPr lang="nl-NL" sz="2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3060">
                <a:tc>
                  <a:txBody>
                    <a:bodyPr/>
                    <a:lstStyle/>
                    <a:p>
                      <a:pPr>
                        <a:lnSpc>
                          <a:spcPct val="200000"/>
                        </a:lnSpc>
                        <a:spcAft>
                          <a:spcPts val="0"/>
                        </a:spcAft>
                      </a:pPr>
                      <a:r>
                        <a:rPr lang="nl-NL" sz="2000">
                          <a:effectLst/>
                          <a:latin typeface="Arial" panose="020B0604020202020204" pitchFamily="34" charset="0"/>
                          <a:ea typeface="Calibri" panose="020F0502020204030204" pitchFamily="34" charset="0"/>
                          <a:cs typeface="Times New Roman" panose="02020603050405020304" pitchFamily="18" charset="0"/>
                        </a:rPr>
                        <a:t>slipkoppeling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2000" dirty="0">
                          <a:effectLst/>
                          <a:latin typeface="Arial" panose="020B0604020202020204" pitchFamily="34" charset="0"/>
                          <a:ea typeface="Calibri" panose="020F0502020204030204" pitchFamily="34" charset="0"/>
                          <a:cs typeface="Times New Roman" panose="02020603050405020304" pitchFamily="18" charset="0"/>
                        </a:rPr>
                        <a:t>Door </a:t>
                      </a:r>
                      <a:r>
                        <a:rPr lang="nl-NL" sz="2000" dirty="0" smtClean="0">
                          <a:effectLst/>
                          <a:latin typeface="Arial" panose="020B0604020202020204" pitchFamily="34" charset="0"/>
                          <a:ea typeface="Calibri" panose="020F0502020204030204" pitchFamily="34" charset="0"/>
                          <a:cs typeface="Times New Roman" panose="02020603050405020304" pitchFamily="18" charset="0"/>
                        </a:rPr>
                        <a:t>veer</a:t>
                      </a:r>
                      <a:r>
                        <a:rPr lang="nl-NL" sz="2000" baseline="0" dirty="0" smtClean="0">
                          <a:effectLst/>
                          <a:latin typeface="Arial" panose="020B0604020202020204" pitchFamily="34" charset="0"/>
                          <a:ea typeface="Calibri" panose="020F0502020204030204" pitchFamily="34" charset="0"/>
                          <a:cs typeface="Times New Roman" panose="02020603050405020304" pitchFamily="18" charset="0"/>
                        </a:rPr>
                        <a:t> te vervangen voor zwaardere</a:t>
                      </a:r>
                      <a:endParaRPr lang="nl-NL" sz="20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4908">
                <a:tc>
                  <a:txBody>
                    <a:bodyPr/>
                    <a:lstStyle/>
                    <a:p>
                      <a:pPr>
                        <a:lnSpc>
                          <a:spcPct val="200000"/>
                        </a:lnSpc>
                        <a:spcAft>
                          <a:spcPts val="0"/>
                        </a:spcAft>
                      </a:pPr>
                      <a:r>
                        <a:rPr lang="nl-NL" sz="2000">
                          <a:effectLst/>
                          <a:latin typeface="Arial" panose="020B0604020202020204" pitchFamily="34" charset="0"/>
                          <a:ea typeface="Calibri" panose="020F0502020204030204" pitchFamily="34" charset="0"/>
                          <a:cs typeface="Times New Roman" panose="02020603050405020304" pitchFamily="18" charset="0"/>
                        </a:rPr>
                        <a:t>opstakelbeveiliging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2000" dirty="0">
                          <a:effectLst/>
                          <a:latin typeface="Arial" panose="020B0604020202020204" pitchFamily="34" charset="0"/>
                          <a:ea typeface="Calibri" panose="020F0502020204030204" pitchFamily="34" charset="0"/>
                          <a:cs typeface="Times New Roman" panose="02020603050405020304" pitchFamily="18" charset="0"/>
                        </a:rPr>
                        <a:t>De veer op de </a:t>
                      </a:r>
                      <a:r>
                        <a:rPr lang="nl-NL" sz="2000" dirty="0" err="1">
                          <a:effectLst/>
                          <a:latin typeface="Arial" panose="020B0604020202020204" pitchFamily="34" charset="0"/>
                          <a:ea typeface="Calibri" panose="020F0502020204030204" pitchFamily="34" charset="0"/>
                          <a:cs typeface="Times New Roman" panose="02020603050405020304" pitchFamily="18" charset="0"/>
                        </a:rPr>
                        <a:t>opstakelbeveiliging</a:t>
                      </a:r>
                      <a:r>
                        <a:rPr lang="nl-NL" sz="2000" dirty="0">
                          <a:effectLst/>
                          <a:latin typeface="Arial" panose="020B0604020202020204" pitchFamily="34" charset="0"/>
                          <a:ea typeface="Calibri" panose="020F0502020204030204" pitchFamily="34" charset="0"/>
                          <a:cs typeface="Times New Roman" panose="02020603050405020304" pitchFamily="18" charset="0"/>
                        </a:rPr>
                        <a:t> staat standaard op 96mm ingesteld. Als dit te slap is, kun je hem maximaal bijstellen tot 91mm.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4908">
                <a:tc>
                  <a:txBody>
                    <a:bodyPr/>
                    <a:lstStyle/>
                    <a:p>
                      <a:pPr>
                        <a:lnSpc>
                          <a:spcPct val="200000"/>
                        </a:lnSpc>
                        <a:spcAft>
                          <a:spcPts val="0"/>
                        </a:spcAft>
                      </a:pPr>
                      <a:r>
                        <a:rPr lang="nl-NL" sz="2000">
                          <a:effectLst/>
                          <a:latin typeface="Arial" panose="020B0604020202020204" pitchFamily="34" charset="0"/>
                          <a:ea typeface="Calibri" panose="020F0502020204030204" pitchFamily="34" charset="0"/>
                          <a:cs typeface="Times New Roman" panose="02020603050405020304" pitchFamily="18" charset="0"/>
                        </a:rPr>
                        <a:t>vrijloopkoppeling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2000" dirty="0">
                          <a:effectLst/>
                          <a:latin typeface="Arial" panose="020B0604020202020204" pitchFamily="34" charset="0"/>
                          <a:ea typeface="Calibri" panose="020F0502020204030204" pitchFamily="34" charset="0"/>
                          <a:cs typeface="Times New Roman" panose="02020603050405020304" pitchFamily="18" charset="0"/>
                        </a:rPr>
                        <a:t>De veerspanning kan te ligt zijn. Dan is er een andere te monteren. Normaal gesproken is dit nooit nodig.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0587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2800" dirty="0" smtClean="0"/>
              <a:t>Opdracht 5</a:t>
            </a:r>
            <a:endParaRPr lang="nl-NL" sz="2800"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207965845"/>
              </p:ext>
            </p:extLst>
          </p:nvPr>
        </p:nvGraphicFramePr>
        <p:xfrm>
          <a:off x="540912" y="1690689"/>
          <a:ext cx="11178863" cy="4627848"/>
        </p:xfrm>
        <a:graphic>
          <a:graphicData uri="http://schemas.openxmlformats.org/drawingml/2006/table">
            <a:tbl>
              <a:tblPr firstRow="1" firstCol="1" bandRow="1"/>
              <a:tblGrid>
                <a:gridCol w="1217255"/>
                <a:gridCol w="9961608"/>
              </a:tblGrid>
              <a:tr h="1069599">
                <a:tc>
                  <a:txBody>
                    <a:bodyPr/>
                    <a:lstStyle/>
                    <a:p>
                      <a:pPr>
                        <a:lnSpc>
                          <a:spcPct val="200000"/>
                        </a:lnSpc>
                        <a:spcAft>
                          <a:spcPts val="0"/>
                        </a:spcAft>
                      </a:pPr>
                      <a:r>
                        <a:rPr lang="nl-NL" sz="2000" b="1" i="1" u="sng">
                          <a:effectLst/>
                          <a:latin typeface="Arial" panose="020B0604020202020204" pitchFamily="34" charset="0"/>
                          <a:ea typeface="Calibri" panose="020F0502020204030204" pitchFamily="34" charset="0"/>
                          <a:cs typeface="Times New Roman" panose="02020603050405020304" pitchFamily="18" charset="0"/>
                        </a:rPr>
                        <a:t>SAE</a:t>
                      </a:r>
                      <a:endParaRPr lang="nl-NL" sz="2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2000">
                          <a:effectLst/>
                          <a:latin typeface="Arial" panose="020B0604020202020204" pitchFamily="34" charset="0"/>
                          <a:ea typeface="Calibri" panose="020F0502020204030204" pitchFamily="34" charset="0"/>
                          <a:cs typeface="Times New Roman" panose="02020603050405020304" pitchFamily="18" charset="0"/>
                        </a:rPr>
                        <a:t>Het kiezen van een motorolie viscositeit: De meest gebuikte classificatie komt van de Society of Automotive Engineers (SAE),Hoe hoger het cijfer hoe dikker de olie is! Iedereen heeft het wel eens gezien 5W-30 op een olie blik/fles of wat dan ook.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4822">
                <a:tc>
                  <a:txBody>
                    <a:bodyPr/>
                    <a:lstStyle/>
                    <a:p>
                      <a:pPr>
                        <a:lnSpc>
                          <a:spcPct val="200000"/>
                        </a:lnSpc>
                        <a:spcAft>
                          <a:spcPts val="0"/>
                        </a:spcAft>
                      </a:pPr>
                      <a:r>
                        <a:rPr lang="nl-NL" sz="2000" b="1" i="1" u="sng">
                          <a:effectLst/>
                          <a:latin typeface="Arial" panose="020B0604020202020204" pitchFamily="34" charset="0"/>
                          <a:ea typeface="Calibri" panose="020F0502020204030204" pitchFamily="34" charset="0"/>
                          <a:cs typeface="Times New Roman" panose="02020603050405020304" pitchFamily="18" charset="0"/>
                        </a:rPr>
                        <a:t>ISO</a:t>
                      </a:r>
                      <a:endParaRPr lang="nl-NL" sz="2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2000">
                          <a:effectLst/>
                          <a:latin typeface="Arial" panose="020B0604020202020204" pitchFamily="34" charset="0"/>
                          <a:ea typeface="Calibri" panose="020F0502020204030204" pitchFamily="34" charset="0"/>
                          <a:cs typeface="Times New Roman" panose="02020603050405020304" pitchFamily="18" charset="0"/>
                        </a:rPr>
                        <a:t>Viscositietsclassificatie en betekend hetzelfde als SAE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1914">
                <a:tc>
                  <a:txBody>
                    <a:bodyPr/>
                    <a:lstStyle/>
                    <a:p>
                      <a:pPr>
                        <a:lnSpc>
                          <a:spcPct val="200000"/>
                        </a:lnSpc>
                        <a:spcAft>
                          <a:spcPts val="0"/>
                        </a:spcAft>
                      </a:pPr>
                      <a:r>
                        <a:rPr lang="nl-NL" sz="2000" b="1" i="1" u="sng">
                          <a:effectLst/>
                          <a:latin typeface="Arial" panose="020B0604020202020204" pitchFamily="34" charset="0"/>
                          <a:ea typeface="Calibri" panose="020F0502020204030204" pitchFamily="34" charset="0"/>
                          <a:cs typeface="Times New Roman" panose="02020603050405020304" pitchFamily="18" charset="0"/>
                        </a:rPr>
                        <a:t>DIN</a:t>
                      </a:r>
                      <a:endParaRPr lang="nl-NL" sz="2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2000">
                          <a:effectLst/>
                          <a:latin typeface="Arial" panose="020B0604020202020204" pitchFamily="34" charset="0"/>
                          <a:ea typeface="Calibri" panose="020F0502020204030204" pitchFamily="34" charset="0"/>
                          <a:cs typeface="Times New Roman" panose="02020603050405020304" pitchFamily="18" charset="0"/>
                        </a:rPr>
                        <a:t>Het Deutsches Institut für Normung (afgekort DIN) is de Duitse nationale normeringsinstantie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9599">
                <a:tc>
                  <a:txBody>
                    <a:bodyPr/>
                    <a:lstStyle/>
                    <a:p>
                      <a:pPr>
                        <a:lnSpc>
                          <a:spcPct val="200000"/>
                        </a:lnSpc>
                        <a:spcAft>
                          <a:spcPts val="0"/>
                        </a:spcAft>
                      </a:pPr>
                      <a:r>
                        <a:rPr lang="nl-NL" sz="2000" b="1" i="1" u="sng">
                          <a:effectLst/>
                          <a:latin typeface="Arial" panose="020B0604020202020204" pitchFamily="34" charset="0"/>
                          <a:ea typeface="Calibri" panose="020F0502020204030204" pitchFamily="34" charset="0"/>
                          <a:cs typeface="Times New Roman" panose="02020603050405020304" pitchFamily="18" charset="0"/>
                        </a:rPr>
                        <a:t>API</a:t>
                      </a:r>
                      <a:endParaRPr lang="nl-NL" sz="2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2000">
                          <a:effectLst/>
                          <a:latin typeface="Arial" panose="020B0604020202020204" pitchFamily="34" charset="0"/>
                          <a:ea typeface="Calibri" panose="020F0502020204030204" pitchFamily="34" charset="0"/>
                          <a:cs typeface="Times New Roman" panose="02020603050405020304" pitchFamily="18" charset="0"/>
                        </a:rPr>
                        <a:t>De API-indeling voor motorolie kent een tweetal categorieën. De C-klassen (“commercial”) zijn bedoeld voor toepassing in dieselmotoren, de S-typen (“service fill”) voor benzinemotoren.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1914">
                <a:tc>
                  <a:txBody>
                    <a:bodyPr/>
                    <a:lstStyle/>
                    <a:p>
                      <a:pPr>
                        <a:lnSpc>
                          <a:spcPct val="200000"/>
                        </a:lnSpc>
                        <a:spcAft>
                          <a:spcPts val="0"/>
                        </a:spcAft>
                      </a:pPr>
                      <a:r>
                        <a:rPr lang="nl-NL" sz="2000" b="1" i="1" u="sng">
                          <a:effectLst/>
                          <a:latin typeface="Arial" panose="020B0604020202020204" pitchFamily="34" charset="0"/>
                          <a:ea typeface="Calibri" panose="020F0502020204030204" pitchFamily="34" charset="0"/>
                          <a:cs typeface="Times New Roman" panose="02020603050405020304" pitchFamily="18" charset="0"/>
                        </a:rPr>
                        <a:t>NLGI</a:t>
                      </a:r>
                      <a:endParaRPr lang="nl-NL" sz="20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nl-NL" sz="2000" dirty="0">
                          <a:effectLst/>
                          <a:latin typeface="Arial" panose="020B0604020202020204" pitchFamily="34" charset="0"/>
                          <a:ea typeface="Calibri" panose="020F0502020204030204" pitchFamily="34" charset="0"/>
                          <a:cs typeface="Times New Roman" panose="02020603050405020304" pitchFamily="18" charset="0"/>
                        </a:rPr>
                        <a:t>De NLGI-indeling voor smeervetten kent negen penetratieklassen die smeervetten indelen naar hun consistentie (stijfheid).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96569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9412" y="0"/>
            <a:ext cx="10515600" cy="656823"/>
          </a:xfrm>
        </p:spPr>
        <p:txBody>
          <a:bodyPr>
            <a:normAutofit/>
          </a:bodyPr>
          <a:lstStyle/>
          <a:p>
            <a:r>
              <a:rPr lang="nl-NL" sz="2800" dirty="0" smtClean="0"/>
              <a:t>Opdracht 6</a:t>
            </a:r>
            <a:endParaRPr lang="nl-NL" sz="2800"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772403498"/>
              </p:ext>
            </p:extLst>
          </p:nvPr>
        </p:nvGraphicFramePr>
        <p:xfrm>
          <a:off x="283335" y="548640"/>
          <a:ext cx="11784169" cy="6212768"/>
        </p:xfrm>
        <a:graphic>
          <a:graphicData uri="http://schemas.openxmlformats.org/drawingml/2006/table">
            <a:tbl>
              <a:tblPr firstRow="1" firstCol="1" bandRow="1"/>
              <a:tblGrid>
                <a:gridCol w="1287888"/>
                <a:gridCol w="2047740"/>
                <a:gridCol w="6413679"/>
                <a:gridCol w="2034862"/>
              </a:tblGrid>
              <a:tr h="321194">
                <a:tc>
                  <a:txBody>
                    <a:bodyPr/>
                    <a:lstStyle/>
                    <a:p>
                      <a:pPr>
                        <a:lnSpc>
                          <a:spcPct val="100000"/>
                        </a:lnSpc>
                        <a:spcAft>
                          <a:spcPts val="0"/>
                        </a:spcAft>
                      </a:pPr>
                      <a:r>
                        <a:rPr lang="nl-NL" sz="1800" b="1" i="1" u="sng" dirty="0">
                          <a:effectLst/>
                          <a:latin typeface="Arial" panose="020B0604020202020204" pitchFamily="34" charset="0"/>
                          <a:ea typeface="Calibri" panose="020F0502020204030204" pitchFamily="34" charset="0"/>
                          <a:cs typeface="Times New Roman" panose="02020603050405020304" pitchFamily="18" charset="0"/>
                        </a:rPr>
                        <a:t>Onderdeel</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b="1" i="1" u="sng">
                          <a:effectLst/>
                          <a:latin typeface="Arial" panose="020B0604020202020204" pitchFamily="34" charset="0"/>
                          <a:ea typeface="Calibri" panose="020F0502020204030204" pitchFamily="34" charset="0"/>
                          <a:cs typeface="Times New Roman" panose="02020603050405020304" pitchFamily="18" charset="0"/>
                        </a:rPr>
                        <a:t>Soort</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b="1" i="1" u="sng">
                          <a:effectLst/>
                          <a:latin typeface="Arial" panose="020B0604020202020204" pitchFamily="34" charset="0"/>
                          <a:ea typeface="Calibri" panose="020F0502020204030204" pitchFamily="34" charset="0"/>
                          <a:cs typeface="Times New Roman" panose="02020603050405020304" pitchFamily="18" charset="0"/>
                        </a:rPr>
                        <a:t>eigenschappen</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b="1" i="1" u="sng">
                          <a:effectLst/>
                          <a:latin typeface="Arial" panose="020B0604020202020204" pitchFamily="34" charset="0"/>
                          <a:ea typeface="Calibri" panose="020F0502020204030204" pitchFamily="34" charset="0"/>
                          <a:cs typeface="Times New Roman" panose="02020603050405020304" pitchFamily="18" charset="0"/>
                        </a:rPr>
                        <a:t>Hoeveelheid</a:t>
                      </a:r>
                      <a:endParaRPr lang="nl-NL" sz="1800">
                        <a:effectLst/>
                        <a:latin typeface="Arial" panose="020B0604020202020204" pitchFamily="34" charset="0"/>
                        <a:ea typeface="Calibri" panose="020F0502020204030204" pitchFamily="34" charset="0"/>
                        <a:cs typeface="Times New Roman" panose="02020603050405020304" pitchFamily="18" charset="0"/>
                      </a:endParaRP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7165">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Maaibalk</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 </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Mineraalolie</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SAE 80W90 </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Klasse API </a:t>
                      </a:r>
                      <a:r>
                        <a:rPr lang="nl-NL" sz="1800" dirty="0" smtClean="0">
                          <a:effectLst/>
                          <a:latin typeface="Arial" panose="020B0604020202020204" pitchFamily="34" charset="0"/>
                          <a:ea typeface="Calibri" panose="020F0502020204030204" pitchFamily="34" charset="0"/>
                          <a:cs typeface="Times New Roman" panose="02020603050405020304" pitchFamily="18" charset="0"/>
                        </a:rPr>
                        <a:t>GL5</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Aft>
                          <a:spcPts val="0"/>
                        </a:spcAft>
                      </a:pPr>
                      <a:r>
                        <a:rPr lang="nl-NL" sz="1800" dirty="0" smtClean="0">
                          <a:effectLst/>
                          <a:latin typeface="Arial" panose="020B0604020202020204" pitchFamily="34" charset="0"/>
                          <a:ea typeface="Calibri" panose="020F0502020204030204" pitchFamily="34" charset="0"/>
                          <a:cs typeface="Times New Roman" panose="02020603050405020304" pitchFamily="18" charset="0"/>
                        </a:rPr>
                        <a:t>Of</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Synthetische olie SAE 80W90 </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EP (Extreme </a:t>
                      </a:r>
                      <a:r>
                        <a:rPr lang="nl-NL" sz="1800" dirty="0" err="1">
                          <a:effectLst/>
                          <a:latin typeface="Arial" panose="020B0604020202020204" pitchFamily="34" charset="0"/>
                          <a:ea typeface="Calibri" panose="020F0502020204030204" pitchFamily="34" charset="0"/>
                          <a:cs typeface="Times New Roman" panose="02020603050405020304" pitchFamily="18" charset="0"/>
                        </a:rPr>
                        <a:t>Pressure</a:t>
                      </a:r>
                      <a:r>
                        <a:rPr lang="nl-NL" sz="1800" dirty="0">
                          <a:effectLst/>
                          <a:latin typeface="Arial" panose="020B0604020202020204" pitchFamily="34" charset="0"/>
                          <a:ea typeface="Calibri" panose="020F0502020204030204" pitchFamily="34" charset="0"/>
                          <a:cs typeface="Times New Roman" panose="02020603050405020304" pitchFamily="18" charset="0"/>
                        </a:rPr>
                        <a:t>) transmissieolie aanbevolen</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voor </a:t>
                      </a:r>
                      <a:r>
                        <a:rPr lang="nl-NL" sz="1800" dirty="0" err="1">
                          <a:effectLst/>
                          <a:latin typeface="Arial" panose="020B0604020202020204" pitchFamily="34" charset="0"/>
                          <a:ea typeface="Calibri" panose="020F0502020204030204" pitchFamily="34" charset="0"/>
                          <a:cs typeface="Times New Roman" panose="02020603050405020304" pitchFamily="18" charset="0"/>
                        </a:rPr>
                        <a:t>hypoïde</a:t>
                      </a:r>
                      <a:r>
                        <a:rPr lang="nl-NL" sz="1800" dirty="0">
                          <a:effectLst/>
                          <a:latin typeface="Arial" panose="020B0604020202020204" pitchFamily="34" charset="0"/>
                          <a:ea typeface="Calibri" panose="020F0502020204030204" pitchFamily="34" charset="0"/>
                          <a:cs typeface="Times New Roman" panose="02020603050405020304" pitchFamily="18" charset="0"/>
                        </a:rPr>
                        <a:t> tandwielen opererend onder zware</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omstandigheden en voor zeer zwaar belaste tandwielen</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in het algemeen, met name die onderworpen zijn aan</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dynamische belastingen</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a:effectLst/>
                          <a:latin typeface="Arial" panose="020B0604020202020204" pitchFamily="34" charset="0"/>
                          <a:ea typeface="Calibri" panose="020F0502020204030204" pitchFamily="34" charset="0"/>
                          <a:cs typeface="Times New Roman" panose="02020603050405020304" pitchFamily="18" charset="0"/>
                        </a:rPr>
                        <a:t>Na de eerste 10 uur en daarna elke 200 uur of aan het eind van het seizoen.</a:t>
                      </a:r>
                    </a:p>
                    <a:p>
                      <a:pPr>
                        <a:lnSpc>
                          <a:spcPct val="100000"/>
                        </a:lnSpc>
                        <a:spcAft>
                          <a:spcPts val="0"/>
                        </a:spcAft>
                      </a:pPr>
                      <a:r>
                        <a:rPr lang="nl-NL" sz="1800">
                          <a:effectLst/>
                          <a:latin typeface="Arial" panose="020B0604020202020204" pitchFamily="34" charset="0"/>
                          <a:ea typeface="Calibri" panose="020F0502020204030204" pitchFamily="34" charset="0"/>
                          <a:cs typeface="Times New Roman" panose="02020603050405020304" pitchFamily="18" charset="0"/>
                        </a:rPr>
                        <a:t>GMD 20: 1,7 Liter</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7165">
                <a:tc>
                  <a:txBody>
                    <a:bodyPr/>
                    <a:lstStyle/>
                    <a:p>
                      <a:pPr>
                        <a:lnSpc>
                          <a:spcPct val="100000"/>
                        </a:lnSpc>
                        <a:spcAft>
                          <a:spcPts val="0"/>
                        </a:spcAft>
                      </a:pPr>
                      <a:r>
                        <a:rPr lang="nl-NL" sz="1800">
                          <a:effectLst/>
                          <a:latin typeface="Arial" panose="020B0604020202020204" pitchFamily="34" charset="0"/>
                          <a:ea typeface="Calibri" panose="020F0502020204030204" pitchFamily="34" charset="0"/>
                          <a:cs typeface="Times New Roman" panose="02020603050405020304" pitchFamily="18" charset="0"/>
                        </a:rPr>
                        <a:t>Haakse aandrijving</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Mineraalolie</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SAE 80W90</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Klasse API </a:t>
                      </a:r>
                      <a:r>
                        <a:rPr lang="nl-NL" sz="1800" dirty="0" smtClean="0">
                          <a:effectLst/>
                          <a:latin typeface="Arial" panose="020B0604020202020204" pitchFamily="34" charset="0"/>
                          <a:ea typeface="Calibri" panose="020F0502020204030204" pitchFamily="34" charset="0"/>
                          <a:cs typeface="Times New Roman" panose="02020603050405020304" pitchFamily="18" charset="0"/>
                        </a:rPr>
                        <a:t>GL5</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Aft>
                          <a:spcPts val="0"/>
                        </a:spcAft>
                      </a:pPr>
                      <a:r>
                        <a:rPr lang="nl-NL" sz="1800" dirty="0" smtClean="0">
                          <a:effectLst/>
                          <a:latin typeface="Arial" panose="020B0604020202020204" pitchFamily="34" charset="0"/>
                          <a:ea typeface="Calibri" panose="020F0502020204030204" pitchFamily="34" charset="0"/>
                          <a:cs typeface="Times New Roman" panose="02020603050405020304" pitchFamily="18" charset="0"/>
                        </a:rPr>
                        <a:t>Of</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Synthetische olie</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SAE 80W90</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EP (Extreme </a:t>
                      </a:r>
                      <a:r>
                        <a:rPr lang="nl-NL" sz="1800" dirty="0" err="1">
                          <a:effectLst/>
                          <a:latin typeface="Arial" panose="020B0604020202020204" pitchFamily="34" charset="0"/>
                          <a:ea typeface="Calibri" panose="020F0502020204030204" pitchFamily="34" charset="0"/>
                          <a:cs typeface="Times New Roman" panose="02020603050405020304" pitchFamily="18" charset="0"/>
                        </a:rPr>
                        <a:t>Pressure</a:t>
                      </a:r>
                      <a:r>
                        <a:rPr lang="nl-NL" sz="1800" dirty="0">
                          <a:effectLst/>
                          <a:latin typeface="Arial" panose="020B0604020202020204" pitchFamily="34" charset="0"/>
                          <a:ea typeface="Calibri" panose="020F0502020204030204" pitchFamily="34" charset="0"/>
                          <a:cs typeface="Times New Roman" panose="02020603050405020304" pitchFamily="18" charset="0"/>
                        </a:rPr>
                        <a:t>) transmissieolie aanbevolen</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voor </a:t>
                      </a:r>
                      <a:r>
                        <a:rPr lang="nl-NL" sz="1800" dirty="0" err="1">
                          <a:effectLst/>
                          <a:latin typeface="Arial" panose="020B0604020202020204" pitchFamily="34" charset="0"/>
                          <a:ea typeface="Calibri" panose="020F0502020204030204" pitchFamily="34" charset="0"/>
                          <a:cs typeface="Times New Roman" panose="02020603050405020304" pitchFamily="18" charset="0"/>
                        </a:rPr>
                        <a:t>hypoïde</a:t>
                      </a:r>
                      <a:r>
                        <a:rPr lang="nl-NL" sz="1800" dirty="0">
                          <a:effectLst/>
                          <a:latin typeface="Arial" panose="020B0604020202020204" pitchFamily="34" charset="0"/>
                          <a:ea typeface="Calibri" panose="020F0502020204030204" pitchFamily="34" charset="0"/>
                          <a:cs typeface="Times New Roman" panose="02020603050405020304" pitchFamily="18" charset="0"/>
                        </a:rPr>
                        <a:t> tandwielen opererend onder zware</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omstandigheden en voor zeer zwaar belaste tandwielen</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in het algemeen, met name die onderworpen zijn aan</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dynamische belastingen</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Na de eerste 10 uur en daarna elke 200 uur of aan het eind van het seizoen.</a:t>
                      </a:r>
                    </a:p>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GDM 20: 0,25 Liter</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582">
                <a:tc>
                  <a:txBody>
                    <a:bodyPr/>
                    <a:lstStyle/>
                    <a:p>
                      <a:pPr>
                        <a:lnSpc>
                          <a:spcPct val="100000"/>
                        </a:lnSpc>
                        <a:spcAft>
                          <a:spcPts val="0"/>
                        </a:spcAft>
                      </a:pPr>
                      <a:r>
                        <a:rPr lang="nl-NL" sz="1800">
                          <a:effectLst/>
                          <a:latin typeface="Arial" panose="020B0604020202020204" pitchFamily="34" charset="0"/>
                          <a:ea typeface="Calibri" panose="020F0502020204030204" pitchFamily="34" charset="0"/>
                          <a:cs typeface="Times New Roman" panose="02020603050405020304" pitchFamily="18" charset="0"/>
                        </a:rPr>
                        <a:t>Alle vetnippels</a:t>
                      </a:r>
                    </a:p>
                    <a:p>
                      <a:pPr>
                        <a:lnSpc>
                          <a:spcPct val="100000"/>
                        </a:lnSpc>
                        <a:spcAft>
                          <a:spcPts val="0"/>
                        </a:spcAft>
                      </a:pPr>
                      <a:r>
                        <a:rPr lang="nl-NL" sz="1800">
                          <a:effectLst/>
                          <a:latin typeface="Arial" panose="020B0604020202020204" pitchFamily="34" charset="0"/>
                          <a:ea typeface="Calibri" panose="020F0502020204030204" pitchFamily="34" charset="0"/>
                          <a:cs typeface="Times New Roman" panose="02020603050405020304" pitchFamily="18" charset="0"/>
                        </a:rPr>
                        <a:t> </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a:effectLst/>
                          <a:latin typeface="Arial" panose="020B0604020202020204" pitchFamily="34" charset="0"/>
                          <a:ea typeface="Calibri" panose="020F0502020204030204" pitchFamily="34" charset="0"/>
                          <a:cs typeface="Times New Roman" panose="02020603050405020304" pitchFamily="18" charset="0"/>
                        </a:rPr>
                        <a:t>Universeel vet van klasse NLGI 2 </a:t>
                      </a:r>
                    </a:p>
                    <a:p>
                      <a:pPr>
                        <a:lnSpc>
                          <a:spcPct val="100000"/>
                        </a:lnSpc>
                        <a:spcAft>
                          <a:spcPts val="0"/>
                        </a:spcAft>
                      </a:pPr>
                      <a:r>
                        <a:rPr lang="nl-NL" sz="1800">
                          <a:effectLst/>
                          <a:latin typeface="Arial" panose="020B0604020202020204" pitchFamily="34" charset="0"/>
                          <a:ea typeface="Calibri" panose="020F0502020204030204" pitchFamily="34" charset="0"/>
                          <a:cs typeface="Times New Roman" panose="02020603050405020304" pitchFamily="18" charset="0"/>
                        </a:rPr>
                        <a:t> </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a:effectLst/>
                          <a:latin typeface="Arial" panose="020B0604020202020204" pitchFamily="34" charset="0"/>
                          <a:ea typeface="Calibri" panose="020F0502020204030204" pitchFamily="34" charset="0"/>
                          <a:cs typeface="Times New Roman" panose="02020603050405020304" pitchFamily="18" charset="0"/>
                        </a:rPr>
                        <a:t>NLGI 2 en 3 vetten worden veel gebruikt voor de smering van wentellagers. Vetten bedoeld voor chassismering van voertuigen vallen doorgaans ook in de NLGI 2 klasse.</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Alle 50 draaiuren de </a:t>
                      </a:r>
                      <a:r>
                        <a:rPr lang="nl-NL" sz="1800" dirty="0" err="1">
                          <a:effectLst/>
                          <a:latin typeface="Arial" panose="020B0604020202020204" pitchFamily="34" charset="0"/>
                          <a:ea typeface="Calibri" panose="020F0502020204030204" pitchFamily="34" charset="0"/>
                          <a:cs typeface="Times New Roman" panose="02020603050405020304" pitchFamily="18" charset="0"/>
                        </a:rPr>
                        <a:t>aftakas</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73662">
                <a:tc>
                  <a:txBody>
                    <a:bodyPr/>
                    <a:lstStyle/>
                    <a:p>
                      <a:pPr>
                        <a:lnSpc>
                          <a:spcPct val="100000"/>
                        </a:lnSpc>
                        <a:spcAft>
                          <a:spcPts val="0"/>
                        </a:spcAft>
                      </a:pPr>
                      <a:r>
                        <a:rPr lang="nl-NL" sz="1800">
                          <a:effectLst/>
                          <a:latin typeface="Arial" panose="020B0604020202020204" pitchFamily="34" charset="0"/>
                          <a:ea typeface="Calibri" panose="020F0502020204030204" pitchFamily="34" charset="0"/>
                          <a:cs typeface="Times New Roman" panose="02020603050405020304" pitchFamily="18" charset="0"/>
                        </a:rPr>
                        <a:t>Zuigerstang van cilinder</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Universeel vet van klasse NLGI </a:t>
                      </a:r>
                      <a:r>
                        <a:rPr lang="nl-NL" sz="1800" dirty="0" smtClean="0">
                          <a:effectLst/>
                          <a:latin typeface="Arial" panose="020B0604020202020204" pitchFamily="34" charset="0"/>
                          <a:ea typeface="Calibri" panose="020F0502020204030204" pitchFamily="34" charset="0"/>
                          <a:cs typeface="Times New Roman" panose="02020603050405020304" pitchFamily="18" charset="0"/>
                        </a:rPr>
                        <a:t>2</a:t>
                      </a:r>
                      <a:endParaRPr lang="nl-NL" sz="1800" dirty="0">
                        <a:effectLst/>
                        <a:latin typeface="Arial" panose="020B0604020202020204" pitchFamily="34" charset="0"/>
                        <a:ea typeface="Calibri" panose="020F0502020204030204" pitchFamily="34" charset="0"/>
                        <a:cs typeface="Times New Roman" panose="02020603050405020304" pitchFamily="18" charset="0"/>
                      </a:endParaRP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NLGI 2 en 3 vetten worden veel gebruikt voor de smering van wentellagers. Vetten bedoeld voor </a:t>
                      </a:r>
                      <a:r>
                        <a:rPr lang="nl-NL" sz="1800" dirty="0" err="1">
                          <a:effectLst/>
                          <a:latin typeface="Arial" panose="020B0604020202020204" pitchFamily="34" charset="0"/>
                          <a:ea typeface="Calibri" panose="020F0502020204030204" pitchFamily="34" charset="0"/>
                          <a:cs typeface="Times New Roman" panose="02020603050405020304" pitchFamily="18" charset="0"/>
                        </a:rPr>
                        <a:t>chassismering</a:t>
                      </a:r>
                      <a:r>
                        <a:rPr lang="nl-NL" sz="1800" dirty="0">
                          <a:effectLst/>
                          <a:latin typeface="Arial" panose="020B0604020202020204" pitchFamily="34" charset="0"/>
                          <a:ea typeface="Calibri" panose="020F0502020204030204" pitchFamily="34" charset="0"/>
                          <a:cs typeface="Times New Roman" panose="02020603050405020304" pitchFamily="18" charset="0"/>
                        </a:rPr>
                        <a:t> van voertuigen vallen doorgaans ook in de NLGI 2 klasse.</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nl-NL" sz="1800" dirty="0">
                          <a:effectLst/>
                          <a:latin typeface="Arial" panose="020B0604020202020204" pitchFamily="34" charset="0"/>
                          <a:ea typeface="Calibri" panose="020F0502020204030204" pitchFamily="34" charset="0"/>
                          <a:cs typeface="Times New Roman" panose="02020603050405020304" pitchFamily="18" charset="0"/>
                        </a:rPr>
                        <a:t>Alle 50 draaiuren</a:t>
                      </a:r>
                    </a:p>
                  </a:txBody>
                  <a:tcPr marL="38850" marR="388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0067122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1059</Words>
  <Application>Microsoft Office PowerPoint</Application>
  <PresentationFormat>Breedbeeld</PresentationFormat>
  <Paragraphs>131</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Times New Roman</vt:lpstr>
      <vt:lpstr>Kantoorthema</vt:lpstr>
      <vt:lpstr>Onderhoud</vt:lpstr>
      <vt:lpstr>Opdracht 1</vt:lpstr>
      <vt:lpstr>Opdracht 2</vt:lpstr>
      <vt:lpstr>Opdracht 3</vt:lpstr>
      <vt:lpstr>Opdracht 4</vt:lpstr>
      <vt:lpstr>Opdracht 5</vt:lpstr>
      <vt:lpstr>Opdracht 6</vt:lpstr>
    </vt:vector>
  </TitlesOfParts>
  <Company>Helicon Opleidingen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Onderhoud</dc:title>
  <dc:creator>Arjan Huls</dc:creator>
  <cp:lastModifiedBy>Arjan Huls</cp:lastModifiedBy>
  <cp:revision>3</cp:revision>
  <dcterms:created xsi:type="dcterms:W3CDTF">2017-05-14T09:23:51Z</dcterms:created>
  <dcterms:modified xsi:type="dcterms:W3CDTF">2017-05-14T09:38:43Z</dcterms:modified>
</cp:coreProperties>
</file>